
<file path=[Content_Types].xml><?xml version="1.0" encoding="utf-8"?>
<Types xmlns="http://schemas.openxmlformats.org/package/2006/content-types">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71" r:id="rId1"/>
  </p:sldMasterIdLst>
  <p:sldIdLst>
    <p:sldId id="256" r:id="rId2"/>
    <p:sldId id="263" r:id="rId3"/>
    <p:sldId id="264" r:id="rId4"/>
    <p:sldId id="265" r:id="rId5"/>
    <p:sldId id="267" r:id="rId6"/>
    <p:sldId id="268" r:id="rId7"/>
    <p:sldId id="266" r:id="rId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0" autoAdjust="0"/>
    <p:restoredTop sz="94660"/>
  </p:normalViewPr>
  <p:slideViewPr>
    <p:cSldViewPr snapToGrid="0">
      <p:cViewPr varScale="1">
        <p:scale>
          <a:sx n="80" d="100"/>
          <a:sy n="80" d="100"/>
        </p:scale>
        <p:origin x="60" y="16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smtClean="0"/>
              <a:t>2/5/2019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1663949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AAD347D-5ACD-4C99-B74B-A9C85AD731AF}" type="datetimeFigureOut">
              <a:rPr lang="en-US" smtClean="0"/>
              <a:t>2/5/2019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4226467597"/>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AAD347D-5ACD-4C99-B74B-A9C85AD731AF}" type="datetimeFigureOut">
              <a:rPr lang="en-US" smtClean="0"/>
              <a:t>2/5/2019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891217961"/>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509A250-FF31-4206-8172-F9D3106AACB1}" type="datetimeFigureOut">
              <a:rPr lang="en-US" smtClean="0"/>
              <a:t>2/5/2019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8307671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AAD347D-5ACD-4C99-B74B-A9C85AD731AF}" type="datetimeFigureOut">
              <a:rPr lang="en-US" smtClean="0"/>
              <a:t>2/5/2019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307549243"/>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AAD347D-5ACD-4C99-B74B-A9C85AD731AF}" type="datetimeFigureOut">
              <a:rPr lang="en-US" smtClean="0"/>
              <a:t>2/5/2019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163935952"/>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t>2/5/2019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5253183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t>2/5/2019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5618585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t>2/5/2019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6473160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796027F-7875-4030-9381-8BD8C4F21935}" type="datetimeFigureOut">
              <a:rPr lang="en-US" smtClean="0"/>
              <a:t>2/5/2019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40717985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smtClean="0"/>
              <a:t>2/5/2019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7248486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smtClean="0"/>
              <a:t>2/5/2019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547428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509A250-FF31-4206-8172-F9D3106AACB1}" type="datetimeFigureOut">
              <a:rPr lang="en-US" smtClean="0"/>
              <a:t>2/5/2019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41164613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509A250-FF31-4206-8172-F9D3106AACB1}" type="datetimeFigureOut">
              <a:rPr lang="en-US" smtClean="0"/>
              <a:t>2/5/2019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9599887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509A250-FF31-4206-8172-F9D3106AACB1}" type="datetimeFigureOut">
              <a:rPr lang="en-US" smtClean="0"/>
              <a:t>2/5/2019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9652491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4509A250-FF31-4206-8172-F9D3106AACB1}" type="datetimeFigureOut">
              <a:rPr lang="en-US" smtClean="0"/>
              <a:t>2/5/2019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6815811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4AAD347D-5ACD-4C99-B74B-A9C85AD731AF}" type="datetimeFigureOut">
              <a:rPr lang="en-US" smtClean="0"/>
              <a:t>2/5/2019</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02111984F565}" type="slidenum">
              <a:rPr lang="en-US" smtClean="0"/>
              <a:t>‹#›</a:t>
            </a:fld>
            <a:endParaRPr lang="en-US" dirty="0"/>
          </a:p>
        </p:txBody>
      </p:sp>
    </p:spTree>
    <p:extLst>
      <p:ext uri="{BB962C8B-B14F-4D97-AF65-F5344CB8AC3E}">
        <p14:creationId xmlns:p14="http://schemas.microsoft.com/office/powerpoint/2010/main" val="1492305689"/>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 id="2147483684" r:id="rId13"/>
    <p:sldLayoutId id="2147483685" r:id="rId14"/>
    <p:sldLayoutId id="2147483686" r:id="rId15"/>
    <p:sldLayoutId id="2147483687" r:id="rId16"/>
  </p:sldLayoutIdLst>
  <p:hf sldNum="0" hdr="0" ft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audio" Target="../media/media2.m4a"/><Relationship Id="rId2" Type="http://schemas.microsoft.com/office/2007/relationships/media" Target="../media/media2.m4a"/><Relationship Id="rId1" Type="http://schemas.openxmlformats.org/officeDocument/2006/relationships/tags" Target="../tags/tag1.xml"/><Relationship Id="rId5" Type="http://schemas.openxmlformats.org/officeDocument/2006/relationships/image" Target="../media/image1.png"/><Relationship Id="rId4"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audio" Target="../media/media3.m4a"/><Relationship Id="rId2" Type="http://schemas.microsoft.com/office/2007/relationships/media" Target="../media/media3.m4a"/><Relationship Id="rId1" Type="http://schemas.openxmlformats.org/officeDocument/2006/relationships/tags" Target="../tags/tag2.xml"/><Relationship Id="rId5" Type="http://schemas.openxmlformats.org/officeDocument/2006/relationships/image" Target="../media/image1.png"/><Relationship Id="rId4"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audio" Target="../media/media4.m4a"/><Relationship Id="rId2" Type="http://schemas.microsoft.com/office/2007/relationships/media" Target="../media/media4.m4a"/><Relationship Id="rId1" Type="http://schemas.openxmlformats.org/officeDocument/2006/relationships/tags" Target="../tags/tag3.xml"/><Relationship Id="rId5" Type="http://schemas.openxmlformats.org/officeDocument/2006/relationships/image" Target="../media/image1.png"/><Relationship Id="rId4"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audio" Target="../media/media5.m4a"/><Relationship Id="rId2" Type="http://schemas.microsoft.com/office/2007/relationships/media" Target="../media/media5.m4a"/><Relationship Id="rId1" Type="http://schemas.openxmlformats.org/officeDocument/2006/relationships/tags" Target="../tags/tag4.xml"/><Relationship Id="rId5" Type="http://schemas.openxmlformats.org/officeDocument/2006/relationships/image" Target="../media/image1.png"/><Relationship Id="rId4"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audio" Target="../media/media6.m4a"/><Relationship Id="rId2" Type="http://schemas.microsoft.com/office/2007/relationships/media" Target="../media/media6.m4a"/><Relationship Id="rId1" Type="http://schemas.openxmlformats.org/officeDocument/2006/relationships/tags" Target="../tags/tag5.xml"/><Relationship Id="rId5" Type="http://schemas.openxmlformats.org/officeDocument/2006/relationships/image" Target="../media/image1.png"/><Relationship Id="rId4"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audio" Target="../media/media7.m4a"/><Relationship Id="rId2" Type="http://schemas.microsoft.com/office/2007/relationships/media" Target="../media/media7.m4a"/><Relationship Id="rId1" Type="http://schemas.openxmlformats.org/officeDocument/2006/relationships/tags" Target="../tags/tag6.xml"/><Relationship Id="rId5" Type="http://schemas.openxmlformats.org/officeDocument/2006/relationships/image" Target="../media/image1.png"/><Relationship Id="rId4"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7BD47A-5A2E-40E5-BA62-7B39EC214E89}"/>
              </a:ext>
            </a:extLst>
          </p:cNvPr>
          <p:cNvSpPr>
            <a:spLocks noGrp="1"/>
          </p:cNvSpPr>
          <p:nvPr>
            <p:ph type="ctrTitle"/>
          </p:nvPr>
        </p:nvSpPr>
        <p:spPr/>
        <p:txBody>
          <a:bodyPr/>
          <a:lstStyle/>
          <a:p>
            <a:r>
              <a:rPr lang="en-US" dirty="0"/>
              <a:t>The Bunt</a:t>
            </a:r>
          </a:p>
        </p:txBody>
      </p:sp>
      <p:sp>
        <p:nvSpPr>
          <p:cNvPr id="3" name="Subtitle 2">
            <a:extLst>
              <a:ext uri="{FF2B5EF4-FFF2-40B4-BE49-F238E27FC236}">
                <a16:creationId xmlns:a16="http://schemas.microsoft.com/office/drawing/2014/main" id="{260C3BA8-5352-4A8F-B947-93EA1E59CE17}"/>
              </a:ext>
            </a:extLst>
          </p:cNvPr>
          <p:cNvSpPr>
            <a:spLocks noGrp="1"/>
          </p:cNvSpPr>
          <p:nvPr>
            <p:ph type="subTitle" idx="1"/>
          </p:nvPr>
        </p:nvSpPr>
        <p:spPr/>
        <p:txBody>
          <a:bodyPr>
            <a:normAutofit/>
          </a:bodyPr>
          <a:lstStyle/>
          <a:p>
            <a:r>
              <a:rPr lang="en-US" sz="2800" dirty="0"/>
              <a:t>OHSAA Point of Emphasis 2019</a:t>
            </a:r>
          </a:p>
        </p:txBody>
      </p:sp>
      <p:pic>
        <p:nvPicPr>
          <p:cNvPr id="4" name="Audio 3">
            <a:hlinkClick r:id="" action="ppaction://media"/>
            <a:extLst>
              <a:ext uri="{FF2B5EF4-FFF2-40B4-BE49-F238E27FC236}">
                <a16:creationId xmlns:a16="http://schemas.microsoft.com/office/drawing/2014/main" id="{ADBDA525-6D25-4510-A492-E19DFD506330}"/>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633200" y="6299200"/>
            <a:ext cx="406400" cy="406400"/>
          </a:xfrm>
          <a:prstGeom prst="rect">
            <a:avLst/>
          </a:prstGeom>
        </p:spPr>
      </p:pic>
    </p:spTree>
    <p:extLst>
      <p:ext uri="{BB962C8B-B14F-4D97-AF65-F5344CB8AC3E}">
        <p14:creationId xmlns:p14="http://schemas.microsoft.com/office/powerpoint/2010/main" val="2053832094"/>
      </p:ext>
    </p:extLst>
  </p:cSld>
  <p:clrMapOvr>
    <a:masterClrMapping/>
  </p:clrMapOvr>
  <mc:AlternateContent xmlns:mc="http://schemas.openxmlformats.org/markup-compatibility/2006">
    <mc:Choice xmlns:p14="http://schemas.microsoft.com/office/powerpoint/2010/main" Requires="p14">
      <p:transition spd="slow" p14:dur="2000" advTm="16084"/>
    </mc:Choice>
    <mc:Fallback>
      <p:transition spd="slow" advTm="1608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97888D-3ABF-49B0-8FB8-CB2B6B3B7487}"/>
              </a:ext>
            </a:extLst>
          </p:cNvPr>
          <p:cNvSpPr>
            <a:spLocks noGrp="1"/>
          </p:cNvSpPr>
          <p:nvPr>
            <p:ph type="title"/>
          </p:nvPr>
        </p:nvSpPr>
        <p:spPr/>
        <p:txBody>
          <a:bodyPr/>
          <a:lstStyle/>
          <a:p>
            <a:r>
              <a:rPr lang="en-US" dirty="0"/>
              <a:t>BUNT</a:t>
            </a:r>
          </a:p>
        </p:txBody>
      </p:sp>
      <p:sp>
        <p:nvSpPr>
          <p:cNvPr id="3" name="Content Placeholder 2">
            <a:extLst>
              <a:ext uri="{FF2B5EF4-FFF2-40B4-BE49-F238E27FC236}">
                <a16:creationId xmlns:a16="http://schemas.microsoft.com/office/drawing/2014/main" id="{6129E7A8-CAFC-4217-BB7D-60B242C2069C}"/>
              </a:ext>
            </a:extLst>
          </p:cNvPr>
          <p:cNvSpPr>
            <a:spLocks noGrp="1"/>
          </p:cNvSpPr>
          <p:nvPr>
            <p:ph idx="1"/>
          </p:nvPr>
        </p:nvSpPr>
        <p:spPr/>
        <p:txBody>
          <a:bodyPr/>
          <a:lstStyle/>
          <a:p>
            <a:r>
              <a:rPr lang="en-US" dirty="0"/>
              <a:t>Definition of a Swing?</a:t>
            </a:r>
          </a:p>
          <a:p>
            <a:endParaRPr lang="en-US" dirty="0"/>
          </a:p>
          <a:p>
            <a:r>
              <a:rPr lang="en-US" dirty="0"/>
              <a:t>Definition of a Bunt?</a:t>
            </a:r>
          </a:p>
          <a:p>
            <a:pPr lvl="1"/>
            <a:r>
              <a:rPr lang="en-US" b="1" dirty="0"/>
              <a:t>NFHS 2-8-1  Bunt: </a:t>
            </a:r>
            <a:r>
              <a:rPr lang="en-US" dirty="0"/>
              <a:t>“a legally batted ball not swung at but intentionally tapped with the bat.”</a:t>
            </a:r>
          </a:p>
          <a:p>
            <a:pPr lvl="1"/>
            <a:r>
              <a:rPr lang="en-US" b="1" dirty="0"/>
              <a:t>NFHS 2-8-2  Attempted Bunt:</a:t>
            </a:r>
            <a:r>
              <a:rPr lang="en-US" dirty="0"/>
              <a:t> “a non-swinging movement intended to tap the ball into play.”</a:t>
            </a:r>
          </a:p>
          <a:p>
            <a:pPr lvl="1"/>
            <a:r>
              <a:rPr lang="en-US" b="1" dirty="0"/>
              <a:t>NFHS 2-8-3  Drag Bunt: </a:t>
            </a:r>
            <a:r>
              <a:rPr lang="en-US" dirty="0"/>
              <a:t>“attempt to bat the ball by running forward in the batter’s box as the batter carries the bat with her.  The movement of the bat is in conjunction with the batter’s forward body movement and in this case not with the arms.”</a:t>
            </a:r>
          </a:p>
        </p:txBody>
      </p:sp>
      <p:pic>
        <p:nvPicPr>
          <p:cNvPr id="5" name="Audio 4">
            <a:hlinkClick r:id="" action="ppaction://media"/>
            <a:extLst>
              <a:ext uri="{FF2B5EF4-FFF2-40B4-BE49-F238E27FC236}">
                <a16:creationId xmlns:a16="http://schemas.microsoft.com/office/drawing/2014/main" id="{8F4C8F70-30F0-4B84-B76C-5D3BD9C1C156}"/>
              </a:ext>
            </a:extLst>
          </p:cNvPr>
          <p:cNvPicPr>
            <a:picLocks noChangeAspect="1"/>
          </p:cNvPicPr>
          <p:nvPr>
            <a:audioFile r:link="rId3"/>
            <p:extLst>
              <p:ext uri="{DAA4B4D4-6D71-4841-9C94-3DE7FCFB9230}">
                <p14:media xmlns:p14="http://schemas.microsoft.com/office/powerpoint/2010/main" r:embed="rId2"/>
              </p:ext>
            </p:extLst>
          </p:nvPr>
        </p:nvPicPr>
        <p:blipFill>
          <a:blip r:embed="rId5"/>
          <a:stretch>
            <a:fillRect/>
          </a:stretch>
        </p:blipFill>
        <p:spPr>
          <a:xfrm>
            <a:off x="11633200" y="6299200"/>
            <a:ext cx="406400" cy="406400"/>
          </a:xfrm>
          <a:prstGeom prst="rect">
            <a:avLst/>
          </a:prstGeom>
        </p:spPr>
      </p:pic>
    </p:spTree>
    <p:custDataLst>
      <p:tags r:id="rId1"/>
    </p:custDataLst>
    <p:extLst>
      <p:ext uri="{BB962C8B-B14F-4D97-AF65-F5344CB8AC3E}">
        <p14:creationId xmlns:p14="http://schemas.microsoft.com/office/powerpoint/2010/main" val="224799068"/>
      </p:ext>
    </p:extLst>
  </p:cSld>
  <p:clrMapOvr>
    <a:masterClrMapping/>
  </p:clrMapOvr>
  <mc:AlternateContent xmlns:mc="http://schemas.openxmlformats.org/markup-compatibility/2006">
    <mc:Choice xmlns:p14="http://schemas.microsoft.com/office/powerpoint/2010/main" Requires="p14">
      <p:transition spd="med" p14:dur="700" advTm="48604">
        <p:fade/>
      </p:transition>
    </mc:Choice>
    <mc:Fallback>
      <p:transition spd="med" advTm="48604">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fade">
                                      <p:cBhvr>
                                        <p:cTn id="23" dur="500"/>
                                        <p:tgtEl>
                                          <p:spTgt spid="3">
                                            <p:txEl>
                                              <p:pRg st="3" end="3"/>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fade">
                                      <p:cBhvr>
                                        <p:cTn id="26" dur="500"/>
                                        <p:tgtEl>
                                          <p:spTgt spid="3">
                                            <p:txEl>
                                              <p:pRg st="4" end="4"/>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Effect transition="in" filter="fade">
                                      <p:cBhvr>
                                        <p:cTn id="29"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30" fill="hold" display="0">
                  <p:stCondLst>
                    <p:cond delay="indefinite"/>
                  </p:stCondLst>
                  <p:endCondLst>
                    <p:cond evt="onStopAudio" delay="0">
                      <p:tgtEl>
                        <p:sldTgt/>
                      </p:tgtEl>
                    </p:cond>
                  </p:endCondLst>
                </p:cTn>
                <p:tgtEl>
                  <p:spTgt spid="5"/>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C67A84-91B3-4AC3-B08E-9199620F1376}"/>
              </a:ext>
            </a:extLst>
          </p:cNvPr>
          <p:cNvSpPr>
            <a:spLocks noGrp="1"/>
          </p:cNvSpPr>
          <p:nvPr>
            <p:ph type="title"/>
          </p:nvPr>
        </p:nvSpPr>
        <p:spPr/>
        <p:txBody>
          <a:bodyPr/>
          <a:lstStyle/>
          <a:p>
            <a:r>
              <a:rPr lang="en-US" dirty="0"/>
              <a:t>BUNT</a:t>
            </a:r>
          </a:p>
        </p:txBody>
      </p:sp>
      <p:sp>
        <p:nvSpPr>
          <p:cNvPr id="3" name="Content Placeholder 2">
            <a:extLst>
              <a:ext uri="{FF2B5EF4-FFF2-40B4-BE49-F238E27FC236}">
                <a16:creationId xmlns:a16="http://schemas.microsoft.com/office/drawing/2014/main" id="{C66522C1-D08C-487E-95AB-4D983A6CAADC}"/>
              </a:ext>
            </a:extLst>
          </p:cNvPr>
          <p:cNvSpPr>
            <a:spLocks noGrp="1"/>
          </p:cNvSpPr>
          <p:nvPr>
            <p:ph idx="1"/>
          </p:nvPr>
        </p:nvSpPr>
        <p:spPr/>
        <p:txBody>
          <a:bodyPr/>
          <a:lstStyle/>
          <a:p>
            <a:r>
              <a:rPr lang="en-US" dirty="0"/>
              <a:t>Why do we need to know when a bunt occurs?</a:t>
            </a:r>
          </a:p>
          <a:p>
            <a:endParaRPr lang="en-US" dirty="0"/>
          </a:p>
          <a:p>
            <a:pPr lvl="1"/>
            <a:r>
              <a:rPr lang="en-US" b="1" dirty="0"/>
              <a:t>NFHS 7-4-9:  </a:t>
            </a:r>
            <a:r>
              <a:rPr lang="en-US" dirty="0"/>
              <a:t>Bunted ball that goes foul with 2 strikes is Strike 3—batter out</a:t>
            </a:r>
          </a:p>
          <a:p>
            <a:pPr lvl="1"/>
            <a:endParaRPr lang="en-US" dirty="0"/>
          </a:p>
          <a:p>
            <a:pPr lvl="1"/>
            <a:r>
              <a:rPr lang="en-US" b="1" dirty="0"/>
              <a:t>NFHS 2-30:  </a:t>
            </a:r>
            <a:r>
              <a:rPr lang="en-US" dirty="0"/>
              <a:t>A bunt can never be an infield fly.</a:t>
            </a:r>
          </a:p>
        </p:txBody>
      </p:sp>
      <p:pic>
        <p:nvPicPr>
          <p:cNvPr id="4" name="Audio 3">
            <a:hlinkClick r:id="" action="ppaction://media"/>
            <a:extLst>
              <a:ext uri="{FF2B5EF4-FFF2-40B4-BE49-F238E27FC236}">
                <a16:creationId xmlns:a16="http://schemas.microsoft.com/office/drawing/2014/main" id="{60416DDE-F8D7-4183-824A-D8AB77123BAE}"/>
              </a:ext>
            </a:extLst>
          </p:cNvPr>
          <p:cNvPicPr>
            <a:picLocks noChangeAspect="1"/>
          </p:cNvPicPr>
          <p:nvPr>
            <a:audioFile r:link="rId3"/>
            <p:extLst>
              <p:ext uri="{DAA4B4D4-6D71-4841-9C94-3DE7FCFB9230}">
                <p14:media xmlns:p14="http://schemas.microsoft.com/office/powerpoint/2010/main" r:embed="rId2"/>
              </p:ext>
            </p:extLst>
          </p:nvPr>
        </p:nvPicPr>
        <p:blipFill>
          <a:blip r:embed="rId5"/>
          <a:stretch>
            <a:fillRect/>
          </a:stretch>
        </p:blipFill>
        <p:spPr>
          <a:xfrm>
            <a:off x="11633200" y="6299200"/>
            <a:ext cx="406400" cy="406400"/>
          </a:xfrm>
          <a:prstGeom prst="rect">
            <a:avLst/>
          </a:prstGeom>
        </p:spPr>
      </p:pic>
    </p:spTree>
    <p:custDataLst>
      <p:tags r:id="rId1"/>
    </p:custDataLst>
    <p:extLst>
      <p:ext uri="{BB962C8B-B14F-4D97-AF65-F5344CB8AC3E}">
        <p14:creationId xmlns:p14="http://schemas.microsoft.com/office/powerpoint/2010/main" val="1595351206"/>
      </p:ext>
    </p:extLst>
  </p:cSld>
  <p:clrMapOvr>
    <a:masterClrMapping/>
  </p:clrMapOvr>
  <mc:AlternateContent xmlns:mc="http://schemas.openxmlformats.org/markup-compatibility/2006">
    <mc:Choice xmlns:p14="http://schemas.microsoft.com/office/powerpoint/2010/main" Requires="p14">
      <p:transition spd="med" p14:dur="700" advTm="18590">
        <p:fade/>
      </p:transition>
    </mc:Choice>
    <mc:Fallback>
      <p:transition spd="med" advTm="1859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 calcmode="lin" valueType="num">
                                      <p:cBhvr additive="base">
                                        <p:cTn id="1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9" fill="hold" display="0">
                  <p:stCondLst>
                    <p:cond delay="indefinite"/>
                  </p:stCondLst>
                  <p:endCondLst>
                    <p:cond evt="onStopAudio" delay="0">
                      <p:tgtEl>
                        <p:sldTgt/>
                      </p:tgtEl>
                    </p:cond>
                  </p:endCondLst>
                </p:cTn>
                <p:tgtEl>
                  <p:spTgt spid="4"/>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AF1936-4990-400F-87AA-64475A973FB3}"/>
              </a:ext>
            </a:extLst>
          </p:cNvPr>
          <p:cNvSpPr>
            <a:spLocks noGrp="1"/>
          </p:cNvSpPr>
          <p:nvPr>
            <p:ph type="title"/>
          </p:nvPr>
        </p:nvSpPr>
        <p:spPr/>
        <p:txBody>
          <a:bodyPr/>
          <a:lstStyle/>
          <a:p>
            <a:r>
              <a:rPr lang="en-US" dirty="0"/>
              <a:t>BUNT vs. SLAP HIT</a:t>
            </a:r>
          </a:p>
        </p:txBody>
      </p:sp>
      <p:sp>
        <p:nvSpPr>
          <p:cNvPr id="3" name="Content Placeholder 2">
            <a:extLst>
              <a:ext uri="{FF2B5EF4-FFF2-40B4-BE49-F238E27FC236}">
                <a16:creationId xmlns:a16="http://schemas.microsoft.com/office/drawing/2014/main" id="{28667311-B73C-464E-88B4-B6F1AF42F25E}"/>
              </a:ext>
            </a:extLst>
          </p:cNvPr>
          <p:cNvSpPr>
            <a:spLocks noGrp="1"/>
          </p:cNvSpPr>
          <p:nvPr>
            <p:ph idx="1"/>
          </p:nvPr>
        </p:nvSpPr>
        <p:spPr/>
        <p:txBody>
          <a:bodyPr/>
          <a:lstStyle/>
          <a:p>
            <a:r>
              <a:rPr lang="en-US" b="1" dirty="0"/>
              <a:t>NFHS 2-51-1  Slap Hit:</a:t>
            </a:r>
            <a:r>
              <a:rPr lang="en-US" dirty="0"/>
              <a:t>  batted ball that has been struck with a short chopping motion rather than a full swing.</a:t>
            </a:r>
          </a:p>
          <a:p>
            <a:pPr lvl="1"/>
            <a:r>
              <a:rPr lang="en-US" dirty="0"/>
              <a:t>“Often incorrectly called a </a:t>
            </a:r>
            <a:r>
              <a:rPr lang="en-US" i="1" dirty="0"/>
              <a:t>slap bunt</a:t>
            </a:r>
            <a:r>
              <a:rPr lang="en-US" dirty="0"/>
              <a:t>” </a:t>
            </a:r>
          </a:p>
          <a:p>
            <a:pPr lvl="1"/>
            <a:endParaRPr lang="en-US" dirty="0"/>
          </a:p>
          <a:p>
            <a:r>
              <a:rPr lang="en-US" b="1" dirty="0"/>
              <a:t>NFHS 2-51-2: </a:t>
            </a:r>
            <a:r>
              <a:rPr lang="en-US" dirty="0"/>
              <a:t> The two most  common types of slap hits are:</a:t>
            </a:r>
          </a:p>
          <a:p>
            <a:pPr lvl="1"/>
            <a:r>
              <a:rPr lang="en-US" dirty="0"/>
              <a:t>Batter takes a stance as if to bunt but drives the ball into the ground with a quick, short </a:t>
            </a:r>
            <a:r>
              <a:rPr lang="en-US" u="sng" dirty="0"/>
              <a:t>swing</a:t>
            </a:r>
            <a:r>
              <a:rPr lang="en-US" dirty="0"/>
              <a:t> or punches it over the infield</a:t>
            </a:r>
          </a:p>
          <a:p>
            <a:pPr lvl="1"/>
            <a:r>
              <a:rPr lang="en-US" dirty="0"/>
              <a:t>Batter takes running steps toward the pitcher before making contact with the pitch with contact made by a short swing or chopping motion.</a:t>
            </a:r>
          </a:p>
          <a:p>
            <a:endParaRPr lang="en-US" dirty="0"/>
          </a:p>
        </p:txBody>
      </p:sp>
      <p:pic>
        <p:nvPicPr>
          <p:cNvPr id="7" name="Audio 6">
            <a:hlinkClick r:id="" action="ppaction://media"/>
            <a:extLst>
              <a:ext uri="{FF2B5EF4-FFF2-40B4-BE49-F238E27FC236}">
                <a16:creationId xmlns:a16="http://schemas.microsoft.com/office/drawing/2014/main" id="{47251D94-3811-4E2A-91DF-B88BD4A47397}"/>
              </a:ext>
            </a:extLst>
          </p:cNvPr>
          <p:cNvPicPr>
            <a:picLocks noChangeAspect="1"/>
          </p:cNvPicPr>
          <p:nvPr>
            <a:audioFile r:link="rId3"/>
            <p:extLst>
              <p:ext uri="{DAA4B4D4-6D71-4841-9C94-3DE7FCFB9230}">
                <p14:media xmlns:p14="http://schemas.microsoft.com/office/powerpoint/2010/main" r:embed="rId2"/>
              </p:ext>
            </p:extLst>
          </p:nvPr>
        </p:nvPicPr>
        <p:blipFill>
          <a:blip r:embed="rId5"/>
          <a:stretch>
            <a:fillRect/>
          </a:stretch>
        </p:blipFill>
        <p:spPr>
          <a:xfrm>
            <a:off x="11633200" y="6299200"/>
            <a:ext cx="406400" cy="406400"/>
          </a:xfrm>
          <a:prstGeom prst="rect">
            <a:avLst/>
          </a:prstGeom>
        </p:spPr>
      </p:pic>
    </p:spTree>
    <p:custDataLst>
      <p:tags r:id="rId1"/>
    </p:custDataLst>
    <p:extLst>
      <p:ext uri="{BB962C8B-B14F-4D97-AF65-F5344CB8AC3E}">
        <p14:creationId xmlns:p14="http://schemas.microsoft.com/office/powerpoint/2010/main" val="3218774025"/>
      </p:ext>
    </p:extLst>
  </p:cSld>
  <p:clrMapOvr>
    <a:masterClrMapping/>
  </p:clrMapOvr>
  <mc:AlternateContent xmlns:mc="http://schemas.openxmlformats.org/markup-compatibility/2006">
    <mc:Choice xmlns:p14="http://schemas.microsoft.com/office/powerpoint/2010/main" Requires="p14">
      <p:transition spd="med" p14:dur="700" advTm="48503">
        <p:fade/>
      </p:transition>
    </mc:Choice>
    <mc:Fallback>
      <p:transition spd="med" advTm="48503">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0" end="0"/>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additive="base">
                                        <p:cTn id="15"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 calcmode="lin" valueType="num">
                                      <p:cBhvr additive="base">
                                        <p:cTn id="2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31" fill="hold" display="0">
                  <p:stCondLst>
                    <p:cond delay="indefinite"/>
                  </p:stCondLst>
                  <p:endCondLst>
                    <p:cond evt="onStopAudio" delay="0">
                      <p:tgtEl>
                        <p:sldTgt/>
                      </p:tgtEl>
                    </p:cond>
                  </p:endCondLst>
                </p:cTn>
                <p:tgtEl>
                  <p:spTgt spid="7"/>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11C8CF-A172-4086-8FC2-25DE6BC02BD0}"/>
              </a:ext>
            </a:extLst>
          </p:cNvPr>
          <p:cNvSpPr>
            <a:spLocks noGrp="1"/>
          </p:cNvSpPr>
          <p:nvPr>
            <p:ph type="title"/>
          </p:nvPr>
        </p:nvSpPr>
        <p:spPr/>
        <p:txBody>
          <a:bodyPr/>
          <a:lstStyle/>
          <a:p>
            <a:r>
              <a:rPr lang="en-US" dirty="0"/>
              <a:t>BUNT vs. SLAP HIT</a:t>
            </a:r>
          </a:p>
        </p:txBody>
      </p:sp>
      <p:sp>
        <p:nvSpPr>
          <p:cNvPr id="3" name="Text Placeholder 2">
            <a:extLst>
              <a:ext uri="{FF2B5EF4-FFF2-40B4-BE49-F238E27FC236}">
                <a16:creationId xmlns:a16="http://schemas.microsoft.com/office/drawing/2014/main" id="{9546E563-99F0-4915-B503-FEC4B671F31A}"/>
              </a:ext>
            </a:extLst>
          </p:cNvPr>
          <p:cNvSpPr>
            <a:spLocks noGrp="1"/>
          </p:cNvSpPr>
          <p:nvPr>
            <p:ph type="body" idx="1"/>
          </p:nvPr>
        </p:nvSpPr>
        <p:spPr/>
        <p:txBody>
          <a:bodyPr/>
          <a:lstStyle/>
          <a:p>
            <a:r>
              <a:rPr lang="en-US" dirty="0"/>
              <a:t>Bunt</a:t>
            </a:r>
          </a:p>
        </p:txBody>
      </p:sp>
      <p:sp>
        <p:nvSpPr>
          <p:cNvPr id="4" name="Content Placeholder 3">
            <a:extLst>
              <a:ext uri="{FF2B5EF4-FFF2-40B4-BE49-F238E27FC236}">
                <a16:creationId xmlns:a16="http://schemas.microsoft.com/office/drawing/2014/main" id="{1B6C158C-1D43-4671-AD1A-8C7C994E03D0}"/>
              </a:ext>
            </a:extLst>
          </p:cNvPr>
          <p:cNvSpPr>
            <a:spLocks noGrp="1"/>
          </p:cNvSpPr>
          <p:nvPr>
            <p:ph sz="half" idx="2"/>
          </p:nvPr>
        </p:nvSpPr>
        <p:spPr/>
        <p:txBody>
          <a:bodyPr/>
          <a:lstStyle/>
          <a:p>
            <a:r>
              <a:rPr lang="en-US" dirty="0"/>
              <a:t>Tap – not a swing</a:t>
            </a:r>
          </a:p>
          <a:p>
            <a:endParaRPr lang="en-US" dirty="0"/>
          </a:p>
          <a:p>
            <a:r>
              <a:rPr lang="en-US" dirty="0"/>
              <a:t>Effort to hit the ball so that it bounds or rolls slowly in the infield</a:t>
            </a:r>
          </a:p>
          <a:p>
            <a:endParaRPr lang="en-US" dirty="0"/>
          </a:p>
          <a:p>
            <a:r>
              <a:rPr lang="en-US" dirty="0"/>
              <a:t>Intent to put the ball in front of the infielders – make them field and throw the ball</a:t>
            </a:r>
          </a:p>
        </p:txBody>
      </p:sp>
      <p:sp>
        <p:nvSpPr>
          <p:cNvPr id="5" name="Text Placeholder 4">
            <a:extLst>
              <a:ext uri="{FF2B5EF4-FFF2-40B4-BE49-F238E27FC236}">
                <a16:creationId xmlns:a16="http://schemas.microsoft.com/office/drawing/2014/main" id="{AE4268CF-A428-4AF8-9DE0-3A7838A1772F}"/>
              </a:ext>
            </a:extLst>
          </p:cNvPr>
          <p:cNvSpPr>
            <a:spLocks noGrp="1"/>
          </p:cNvSpPr>
          <p:nvPr>
            <p:ph type="body" sz="quarter" idx="3"/>
          </p:nvPr>
        </p:nvSpPr>
        <p:spPr/>
        <p:txBody>
          <a:bodyPr/>
          <a:lstStyle/>
          <a:p>
            <a:r>
              <a:rPr lang="en-US" dirty="0"/>
              <a:t>Slap Hit</a:t>
            </a:r>
          </a:p>
        </p:txBody>
      </p:sp>
      <p:sp>
        <p:nvSpPr>
          <p:cNvPr id="6" name="Content Placeholder 5">
            <a:extLst>
              <a:ext uri="{FF2B5EF4-FFF2-40B4-BE49-F238E27FC236}">
                <a16:creationId xmlns:a16="http://schemas.microsoft.com/office/drawing/2014/main" id="{51CCF563-1394-4B6E-823C-003653714243}"/>
              </a:ext>
            </a:extLst>
          </p:cNvPr>
          <p:cNvSpPr>
            <a:spLocks noGrp="1"/>
          </p:cNvSpPr>
          <p:nvPr>
            <p:ph sz="quarter" idx="4"/>
          </p:nvPr>
        </p:nvSpPr>
        <p:spPr/>
        <p:txBody>
          <a:bodyPr/>
          <a:lstStyle/>
          <a:p>
            <a:r>
              <a:rPr lang="en-US" dirty="0"/>
              <a:t>Chopping motion – less than a full swing</a:t>
            </a:r>
          </a:p>
          <a:p>
            <a:endParaRPr lang="en-US" dirty="0"/>
          </a:p>
          <a:p>
            <a:r>
              <a:rPr lang="en-US" dirty="0"/>
              <a:t>Effort to hit the ball sharply</a:t>
            </a:r>
          </a:p>
          <a:p>
            <a:endParaRPr lang="en-US" dirty="0"/>
          </a:p>
          <a:p>
            <a:r>
              <a:rPr lang="en-US" dirty="0"/>
              <a:t>Intent to put the ball between or past the infielders</a:t>
            </a:r>
          </a:p>
          <a:p>
            <a:endParaRPr lang="en-US" dirty="0"/>
          </a:p>
        </p:txBody>
      </p:sp>
      <p:pic>
        <p:nvPicPr>
          <p:cNvPr id="7" name="Audio 6">
            <a:hlinkClick r:id="" action="ppaction://media"/>
            <a:extLst>
              <a:ext uri="{FF2B5EF4-FFF2-40B4-BE49-F238E27FC236}">
                <a16:creationId xmlns:a16="http://schemas.microsoft.com/office/drawing/2014/main" id="{9B08A656-D0C9-4513-A1D8-3FC5C62F1C51}"/>
              </a:ext>
            </a:extLst>
          </p:cNvPr>
          <p:cNvPicPr>
            <a:picLocks noChangeAspect="1"/>
          </p:cNvPicPr>
          <p:nvPr>
            <a:audioFile r:link="rId3"/>
            <p:extLst>
              <p:ext uri="{DAA4B4D4-6D71-4841-9C94-3DE7FCFB9230}">
                <p14:media xmlns:p14="http://schemas.microsoft.com/office/powerpoint/2010/main" r:embed="rId2"/>
              </p:ext>
            </p:extLst>
          </p:nvPr>
        </p:nvPicPr>
        <p:blipFill>
          <a:blip r:embed="rId5"/>
          <a:stretch>
            <a:fillRect/>
          </a:stretch>
        </p:blipFill>
        <p:spPr>
          <a:xfrm>
            <a:off x="11633200" y="6299200"/>
            <a:ext cx="406400" cy="406400"/>
          </a:xfrm>
          <a:prstGeom prst="rect">
            <a:avLst/>
          </a:prstGeom>
        </p:spPr>
      </p:pic>
    </p:spTree>
    <p:custDataLst>
      <p:tags r:id="rId1"/>
    </p:custDataLst>
    <p:extLst>
      <p:ext uri="{BB962C8B-B14F-4D97-AF65-F5344CB8AC3E}">
        <p14:creationId xmlns:p14="http://schemas.microsoft.com/office/powerpoint/2010/main" val="2477646794"/>
      </p:ext>
    </p:extLst>
  </p:cSld>
  <p:clrMapOvr>
    <a:masterClrMapping/>
  </p:clrMapOvr>
  <mc:AlternateContent xmlns:mc="http://schemas.openxmlformats.org/markup-compatibility/2006">
    <mc:Choice xmlns:p14="http://schemas.microsoft.com/office/powerpoint/2010/main" Requires="p14">
      <p:transition spd="med" p14:dur="700" advTm="35937">
        <p:fade/>
      </p:transition>
    </mc:Choice>
    <mc:Fallback>
      <p:transition spd="med" advTm="35937">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Effect transition="in" filter="barn(inVertical)">
                                      <p:cBhvr>
                                        <p:cTn id="11" dur="500"/>
                                        <p:tgtEl>
                                          <p:spTgt spid="4">
                                            <p:txEl>
                                              <p:pRg st="0" end="0"/>
                                            </p:txEl>
                                          </p:spTgt>
                                        </p:tgtEl>
                                      </p:cBhvr>
                                    </p:animEffect>
                                  </p:childTnLst>
                                </p:cTn>
                              </p:par>
                              <p:par>
                                <p:cTn id="12" presetID="16" presetClass="entr" presetSubtype="21" fill="hold" nodeType="with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Effect transition="in" filter="barn(inVertical)">
                                      <p:cBhvr>
                                        <p:cTn id="14" dur="500"/>
                                        <p:tgtEl>
                                          <p:spTgt spid="4">
                                            <p:txEl>
                                              <p:pRg st="2" end="2"/>
                                            </p:txEl>
                                          </p:spTgt>
                                        </p:tgtEl>
                                      </p:cBhvr>
                                    </p:animEffect>
                                  </p:childTnLst>
                                </p:cTn>
                              </p:par>
                              <p:par>
                                <p:cTn id="15" presetID="16" presetClass="entr" presetSubtype="21" fill="hold" nodeType="with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Effect transition="in" filter="barn(inVertical)">
                                      <p:cBhvr>
                                        <p:cTn id="17" dur="500"/>
                                        <p:tgtEl>
                                          <p:spTgt spid="4">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barn(inVertical)">
                                      <p:cBhvr>
                                        <p:cTn id="22" dur="500"/>
                                        <p:tgtEl>
                                          <p:spTgt spid="6">
                                            <p:txEl>
                                              <p:pRg st="0" end="0"/>
                                            </p:txEl>
                                          </p:spTgt>
                                        </p:tgtEl>
                                      </p:cBhvr>
                                    </p:animEffect>
                                  </p:childTnLst>
                                </p:cTn>
                              </p:par>
                              <p:par>
                                <p:cTn id="23" presetID="16" presetClass="entr" presetSubtype="21" fill="hold" nodeType="withEffect">
                                  <p:stCondLst>
                                    <p:cond delay="0"/>
                                  </p:stCondLst>
                                  <p:childTnLst>
                                    <p:set>
                                      <p:cBhvr>
                                        <p:cTn id="24" dur="1" fill="hold">
                                          <p:stCondLst>
                                            <p:cond delay="0"/>
                                          </p:stCondLst>
                                        </p:cTn>
                                        <p:tgtEl>
                                          <p:spTgt spid="6">
                                            <p:txEl>
                                              <p:pRg st="2" end="2"/>
                                            </p:txEl>
                                          </p:spTgt>
                                        </p:tgtEl>
                                        <p:attrNameLst>
                                          <p:attrName>style.visibility</p:attrName>
                                        </p:attrNameLst>
                                      </p:cBhvr>
                                      <p:to>
                                        <p:strVal val="visible"/>
                                      </p:to>
                                    </p:set>
                                    <p:animEffect transition="in" filter="barn(inVertical)">
                                      <p:cBhvr>
                                        <p:cTn id="25" dur="500"/>
                                        <p:tgtEl>
                                          <p:spTgt spid="6">
                                            <p:txEl>
                                              <p:pRg st="2" end="2"/>
                                            </p:txEl>
                                          </p:spTgt>
                                        </p:tgtEl>
                                      </p:cBhvr>
                                    </p:animEffect>
                                  </p:childTnLst>
                                </p:cTn>
                              </p:par>
                              <p:par>
                                <p:cTn id="26" presetID="16" presetClass="entr" presetSubtype="21" fill="hold" nodeType="withEffect">
                                  <p:stCondLst>
                                    <p:cond delay="0"/>
                                  </p:stCondLst>
                                  <p:childTnLst>
                                    <p:set>
                                      <p:cBhvr>
                                        <p:cTn id="27" dur="1" fill="hold">
                                          <p:stCondLst>
                                            <p:cond delay="0"/>
                                          </p:stCondLst>
                                        </p:cTn>
                                        <p:tgtEl>
                                          <p:spTgt spid="6">
                                            <p:txEl>
                                              <p:pRg st="4" end="4"/>
                                            </p:txEl>
                                          </p:spTgt>
                                        </p:tgtEl>
                                        <p:attrNameLst>
                                          <p:attrName>style.visibility</p:attrName>
                                        </p:attrNameLst>
                                      </p:cBhvr>
                                      <p:to>
                                        <p:strVal val="visible"/>
                                      </p:to>
                                    </p:set>
                                    <p:animEffect transition="in" filter="barn(inVertical)">
                                      <p:cBhvr>
                                        <p:cTn id="28"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29" fill="hold" display="0">
                  <p:stCondLst>
                    <p:cond delay="indefinite"/>
                  </p:stCondLst>
                  <p:endCondLst>
                    <p:cond evt="onStopAudio" delay="0">
                      <p:tgtEl>
                        <p:sldTgt/>
                      </p:tgtEl>
                    </p:cond>
                  </p:endCondLst>
                </p:cTn>
                <p:tgtEl>
                  <p:spTgt spid="7"/>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F89F18-5755-4BCA-93F3-A4DB13AED73F}"/>
              </a:ext>
            </a:extLst>
          </p:cNvPr>
          <p:cNvSpPr>
            <a:spLocks noGrp="1"/>
          </p:cNvSpPr>
          <p:nvPr>
            <p:ph type="title"/>
          </p:nvPr>
        </p:nvSpPr>
        <p:spPr/>
        <p:txBody>
          <a:bodyPr/>
          <a:lstStyle/>
          <a:p>
            <a:r>
              <a:rPr lang="en-US" dirty="0"/>
              <a:t>BUNT vs. SLAP HIT</a:t>
            </a:r>
          </a:p>
        </p:txBody>
      </p:sp>
      <p:sp>
        <p:nvSpPr>
          <p:cNvPr id="3" name="Text Placeholder 2">
            <a:extLst>
              <a:ext uri="{FF2B5EF4-FFF2-40B4-BE49-F238E27FC236}">
                <a16:creationId xmlns:a16="http://schemas.microsoft.com/office/drawing/2014/main" id="{8F8370B4-6CD3-4EEE-ACA3-B6C3CFAE896B}"/>
              </a:ext>
            </a:extLst>
          </p:cNvPr>
          <p:cNvSpPr>
            <a:spLocks noGrp="1"/>
          </p:cNvSpPr>
          <p:nvPr>
            <p:ph type="body" idx="1"/>
          </p:nvPr>
        </p:nvSpPr>
        <p:spPr/>
        <p:txBody>
          <a:bodyPr/>
          <a:lstStyle/>
          <a:p>
            <a:r>
              <a:rPr lang="en-US" dirty="0"/>
              <a:t>Drag Bunt</a:t>
            </a:r>
          </a:p>
        </p:txBody>
      </p:sp>
      <p:sp>
        <p:nvSpPr>
          <p:cNvPr id="4" name="Content Placeholder 3">
            <a:extLst>
              <a:ext uri="{FF2B5EF4-FFF2-40B4-BE49-F238E27FC236}">
                <a16:creationId xmlns:a16="http://schemas.microsoft.com/office/drawing/2014/main" id="{3D2BB6EE-89CA-4A14-AA1C-9664C0EF28B6}"/>
              </a:ext>
            </a:extLst>
          </p:cNvPr>
          <p:cNvSpPr>
            <a:spLocks noGrp="1"/>
          </p:cNvSpPr>
          <p:nvPr>
            <p:ph sz="half" idx="2"/>
          </p:nvPr>
        </p:nvSpPr>
        <p:spPr/>
        <p:txBody>
          <a:bodyPr/>
          <a:lstStyle/>
          <a:p>
            <a:r>
              <a:rPr lang="en-US" dirty="0"/>
              <a:t>Batter moving forward to the pitch</a:t>
            </a:r>
          </a:p>
          <a:p>
            <a:endParaRPr lang="en-US" dirty="0"/>
          </a:p>
          <a:p>
            <a:r>
              <a:rPr lang="en-US" dirty="0"/>
              <a:t>Attempt is to tap the ball with the bat</a:t>
            </a:r>
          </a:p>
          <a:p>
            <a:endParaRPr lang="en-US" dirty="0"/>
          </a:p>
          <a:p>
            <a:r>
              <a:rPr lang="en-US" dirty="0"/>
              <a:t>Forward movement of the batter (not her arms) creates the contact with the ball</a:t>
            </a:r>
          </a:p>
        </p:txBody>
      </p:sp>
      <p:sp>
        <p:nvSpPr>
          <p:cNvPr id="5" name="Text Placeholder 4">
            <a:extLst>
              <a:ext uri="{FF2B5EF4-FFF2-40B4-BE49-F238E27FC236}">
                <a16:creationId xmlns:a16="http://schemas.microsoft.com/office/drawing/2014/main" id="{3E61AAF9-21A9-42D5-9C48-12D58F404EEB}"/>
              </a:ext>
            </a:extLst>
          </p:cNvPr>
          <p:cNvSpPr>
            <a:spLocks noGrp="1"/>
          </p:cNvSpPr>
          <p:nvPr>
            <p:ph type="body" sz="quarter" idx="3"/>
          </p:nvPr>
        </p:nvSpPr>
        <p:spPr/>
        <p:txBody>
          <a:bodyPr/>
          <a:lstStyle/>
          <a:p>
            <a:r>
              <a:rPr lang="en-US" dirty="0"/>
              <a:t>Slap Hit</a:t>
            </a:r>
          </a:p>
        </p:txBody>
      </p:sp>
      <p:sp>
        <p:nvSpPr>
          <p:cNvPr id="6" name="Content Placeholder 5">
            <a:extLst>
              <a:ext uri="{FF2B5EF4-FFF2-40B4-BE49-F238E27FC236}">
                <a16:creationId xmlns:a16="http://schemas.microsoft.com/office/drawing/2014/main" id="{923D32E8-7C08-4D97-876C-463969C96F40}"/>
              </a:ext>
            </a:extLst>
          </p:cNvPr>
          <p:cNvSpPr>
            <a:spLocks noGrp="1"/>
          </p:cNvSpPr>
          <p:nvPr>
            <p:ph sz="quarter" idx="4"/>
          </p:nvPr>
        </p:nvSpPr>
        <p:spPr/>
        <p:txBody>
          <a:bodyPr/>
          <a:lstStyle/>
          <a:p>
            <a:r>
              <a:rPr lang="en-US" dirty="0"/>
              <a:t>Batter moving forward to the pitch</a:t>
            </a:r>
          </a:p>
          <a:p>
            <a:endParaRPr lang="en-US" dirty="0"/>
          </a:p>
          <a:p>
            <a:r>
              <a:rPr lang="en-US" dirty="0"/>
              <a:t>Attempt is to strike the ball sharply with the bat</a:t>
            </a:r>
          </a:p>
          <a:p>
            <a:endParaRPr lang="en-US" dirty="0"/>
          </a:p>
          <a:p>
            <a:r>
              <a:rPr lang="en-US" dirty="0"/>
              <a:t>Forward movement of the batter and her attempt to strike at the ball creates the contact with the ball</a:t>
            </a:r>
          </a:p>
          <a:p>
            <a:endParaRPr lang="en-US" dirty="0"/>
          </a:p>
        </p:txBody>
      </p:sp>
      <p:pic>
        <p:nvPicPr>
          <p:cNvPr id="8" name="Audio 7">
            <a:hlinkClick r:id="" action="ppaction://media"/>
            <a:extLst>
              <a:ext uri="{FF2B5EF4-FFF2-40B4-BE49-F238E27FC236}">
                <a16:creationId xmlns:a16="http://schemas.microsoft.com/office/drawing/2014/main" id="{29C2A7A2-1C4C-47CC-A22D-82079D5E4A88}"/>
              </a:ext>
            </a:extLst>
          </p:cNvPr>
          <p:cNvPicPr>
            <a:picLocks noChangeAspect="1"/>
          </p:cNvPicPr>
          <p:nvPr>
            <a:audioFile r:link="rId3"/>
            <p:extLst>
              <p:ext uri="{DAA4B4D4-6D71-4841-9C94-3DE7FCFB9230}">
                <p14:media xmlns:p14="http://schemas.microsoft.com/office/powerpoint/2010/main" r:embed="rId2"/>
              </p:ext>
            </p:extLst>
          </p:nvPr>
        </p:nvPicPr>
        <p:blipFill>
          <a:blip r:embed="rId5"/>
          <a:stretch>
            <a:fillRect/>
          </a:stretch>
        </p:blipFill>
        <p:spPr>
          <a:xfrm>
            <a:off x="11633200" y="6299200"/>
            <a:ext cx="406400" cy="406400"/>
          </a:xfrm>
          <a:prstGeom prst="rect">
            <a:avLst/>
          </a:prstGeom>
        </p:spPr>
      </p:pic>
    </p:spTree>
    <p:custDataLst>
      <p:tags r:id="rId1"/>
    </p:custDataLst>
    <p:extLst>
      <p:ext uri="{BB962C8B-B14F-4D97-AF65-F5344CB8AC3E}">
        <p14:creationId xmlns:p14="http://schemas.microsoft.com/office/powerpoint/2010/main" val="154619716"/>
      </p:ext>
    </p:extLst>
  </p:cSld>
  <p:clrMapOvr>
    <a:masterClrMapping/>
  </p:clrMapOvr>
  <mc:AlternateContent xmlns:mc="http://schemas.openxmlformats.org/markup-compatibility/2006">
    <mc:Choice xmlns:p14="http://schemas.microsoft.com/office/powerpoint/2010/main" Requires="p14">
      <p:transition spd="med" p14:dur="700" advTm="44251">
        <p:fade/>
      </p:transition>
    </mc:Choice>
    <mc:Fallback>
      <p:transition spd="med" advTm="44251">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Effect transition="in" filter="barn(inVertical)">
                                      <p:cBhvr>
                                        <p:cTn id="11" dur="500"/>
                                        <p:tgtEl>
                                          <p:spTgt spid="4">
                                            <p:txEl>
                                              <p:pRg st="0" end="0"/>
                                            </p:txEl>
                                          </p:spTgt>
                                        </p:tgtEl>
                                      </p:cBhvr>
                                    </p:animEffect>
                                  </p:childTnLst>
                                </p:cTn>
                              </p:par>
                              <p:par>
                                <p:cTn id="12" presetID="16" presetClass="entr" presetSubtype="21" fill="hold" nodeType="with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Effect transition="in" filter="barn(inVertical)">
                                      <p:cBhvr>
                                        <p:cTn id="14" dur="500"/>
                                        <p:tgtEl>
                                          <p:spTgt spid="4">
                                            <p:txEl>
                                              <p:pRg st="2" end="2"/>
                                            </p:txEl>
                                          </p:spTgt>
                                        </p:tgtEl>
                                      </p:cBhvr>
                                    </p:animEffect>
                                  </p:childTnLst>
                                </p:cTn>
                              </p:par>
                              <p:par>
                                <p:cTn id="15" presetID="16" presetClass="entr" presetSubtype="21" fill="hold" nodeType="with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Effect transition="in" filter="barn(inVertical)">
                                      <p:cBhvr>
                                        <p:cTn id="17" dur="500"/>
                                        <p:tgtEl>
                                          <p:spTgt spid="4">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barn(inVertical)">
                                      <p:cBhvr>
                                        <p:cTn id="22" dur="500"/>
                                        <p:tgtEl>
                                          <p:spTgt spid="6">
                                            <p:txEl>
                                              <p:pRg st="0" end="0"/>
                                            </p:txEl>
                                          </p:spTgt>
                                        </p:tgtEl>
                                      </p:cBhvr>
                                    </p:animEffect>
                                  </p:childTnLst>
                                </p:cTn>
                              </p:par>
                              <p:par>
                                <p:cTn id="23" presetID="16" presetClass="entr" presetSubtype="21" fill="hold" nodeType="withEffect">
                                  <p:stCondLst>
                                    <p:cond delay="0"/>
                                  </p:stCondLst>
                                  <p:childTnLst>
                                    <p:set>
                                      <p:cBhvr>
                                        <p:cTn id="24" dur="1" fill="hold">
                                          <p:stCondLst>
                                            <p:cond delay="0"/>
                                          </p:stCondLst>
                                        </p:cTn>
                                        <p:tgtEl>
                                          <p:spTgt spid="6">
                                            <p:txEl>
                                              <p:pRg st="2" end="2"/>
                                            </p:txEl>
                                          </p:spTgt>
                                        </p:tgtEl>
                                        <p:attrNameLst>
                                          <p:attrName>style.visibility</p:attrName>
                                        </p:attrNameLst>
                                      </p:cBhvr>
                                      <p:to>
                                        <p:strVal val="visible"/>
                                      </p:to>
                                    </p:set>
                                    <p:animEffect transition="in" filter="barn(inVertical)">
                                      <p:cBhvr>
                                        <p:cTn id="25" dur="500"/>
                                        <p:tgtEl>
                                          <p:spTgt spid="6">
                                            <p:txEl>
                                              <p:pRg st="2" end="2"/>
                                            </p:txEl>
                                          </p:spTgt>
                                        </p:tgtEl>
                                      </p:cBhvr>
                                    </p:animEffect>
                                  </p:childTnLst>
                                </p:cTn>
                              </p:par>
                              <p:par>
                                <p:cTn id="26" presetID="16" presetClass="entr" presetSubtype="21" fill="hold" nodeType="withEffect">
                                  <p:stCondLst>
                                    <p:cond delay="0"/>
                                  </p:stCondLst>
                                  <p:childTnLst>
                                    <p:set>
                                      <p:cBhvr>
                                        <p:cTn id="27" dur="1" fill="hold">
                                          <p:stCondLst>
                                            <p:cond delay="0"/>
                                          </p:stCondLst>
                                        </p:cTn>
                                        <p:tgtEl>
                                          <p:spTgt spid="6">
                                            <p:txEl>
                                              <p:pRg st="4" end="4"/>
                                            </p:txEl>
                                          </p:spTgt>
                                        </p:tgtEl>
                                        <p:attrNameLst>
                                          <p:attrName>style.visibility</p:attrName>
                                        </p:attrNameLst>
                                      </p:cBhvr>
                                      <p:to>
                                        <p:strVal val="visible"/>
                                      </p:to>
                                    </p:set>
                                    <p:animEffect transition="in" filter="barn(inVertical)">
                                      <p:cBhvr>
                                        <p:cTn id="28"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29" fill="hold" display="0">
                  <p:stCondLst>
                    <p:cond delay="indefinite"/>
                  </p:stCondLst>
                  <p:endCondLst>
                    <p:cond evt="onStopAudio" delay="0">
                      <p:tgtEl>
                        <p:sldTgt/>
                      </p:tgtEl>
                    </p:cond>
                  </p:endCondLst>
                </p:cTn>
                <p:tgtEl>
                  <p:spTgt spid="8"/>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780517-ED48-4C4B-A0F0-B01B4F678514}"/>
              </a:ext>
            </a:extLst>
          </p:cNvPr>
          <p:cNvSpPr>
            <a:spLocks noGrp="1"/>
          </p:cNvSpPr>
          <p:nvPr>
            <p:ph type="title"/>
          </p:nvPr>
        </p:nvSpPr>
        <p:spPr/>
        <p:txBody>
          <a:bodyPr/>
          <a:lstStyle/>
          <a:p>
            <a:r>
              <a:rPr lang="en-US" dirty="0"/>
              <a:t>BUNT</a:t>
            </a:r>
          </a:p>
        </p:txBody>
      </p:sp>
      <p:sp>
        <p:nvSpPr>
          <p:cNvPr id="3" name="Content Placeholder 2">
            <a:extLst>
              <a:ext uri="{FF2B5EF4-FFF2-40B4-BE49-F238E27FC236}">
                <a16:creationId xmlns:a16="http://schemas.microsoft.com/office/drawing/2014/main" id="{0FDE8B96-ADC7-421F-9118-FFB54FA99DFB}"/>
              </a:ext>
            </a:extLst>
          </p:cNvPr>
          <p:cNvSpPr>
            <a:spLocks noGrp="1"/>
          </p:cNvSpPr>
          <p:nvPr>
            <p:ph idx="1"/>
          </p:nvPr>
        </p:nvSpPr>
        <p:spPr/>
        <p:txBody>
          <a:bodyPr/>
          <a:lstStyle/>
          <a:p>
            <a:r>
              <a:rPr lang="en-US" dirty="0"/>
              <a:t>Position of hands on the bat (hands separated, top hand moved up the grip) </a:t>
            </a:r>
            <a:r>
              <a:rPr lang="en-US" i="1" u="sng" dirty="0"/>
              <a:t>may</a:t>
            </a:r>
            <a:r>
              <a:rPr lang="en-US" dirty="0"/>
              <a:t> indicate a bunt but is not a final determining factor.</a:t>
            </a:r>
          </a:p>
          <a:p>
            <a:endParaRPr lang="en-US" dirty="0"/>
          </a:p>
          <a:p>
            <a:r>
              <a:rPr lang="en-US" dirty="0"/>
              <a:t>Best factors to take into consideration:</a:t>
            </a:r>
          </a:p>
          <a:p>
            <a:pPr lvl="1"/>
            <a:r>
              <a:rPr lang="en-US" dirty="0"/>
              <a:t>Was the intent to place the ball in front of the infielders or between/beyond the infielders?</a:t>
            </a:r>
          </a:p>
          <a:p>
            <a:pPr lvl="1"/>
            <a:r>
              <a:rPr lang="en-US" dirty="0"/>
              <a:t>Did the batter make contact with the ball by moving her arms or merely by the forward movement of her body?</a:t>
            </a:r>
          </a:p>
          <a:p>
            <a:endParaRPr lang="en-US" dirty="0"/>
          </a:p>
          <a:p>
            <a:endParaRPr lang="en-US" dirty="0"/>
          </a:p>
          <a:p>
            <a:endParaRPr lang="en-US" dirty="0"/>
          </a:p>
        </p:txBody>
      </p:sp>
      <p:pic>
        <p:nvPicPr>
          <p:cNvPr id="7" name="Audio 6">
            <a:hlinkClick r:id="" action="ppaction://media"/>
            <a:extLst>
              <a:ext uri="{FF2B5EF4-FFF2-40B4-BE49-F238E27FC236}">
                <a16:creationId xmlns:a16="http://schemas.microsoft.com/office/drawing/2014/main" id="{85379904-0D99-4D51-A9D3-F2E241D3802B}"/>
              </a:ext>
            </a:extLst>
          </p:cNvPr>
          <p:cNvPicPr>
            <a:picLocks noChangeAspect="1"/>
          </p:cNvPicPr>
          <p:nvPr>
            <a:audioFile r:link="rId3"/>
            <p:extLst>
              <p:ext uri="{DAA4B4D4-6D71-4841-9C94-3DE7FCFB9230}">
                <p14:media xmlns:p14="http://schemas.microsoft.com/office/powerpoint/2010/main" r:embed="rId2"/>
              </p:ext>
            </p:extLst>
          </p:nvPr>
        </p:nvPicPr>
        <p:blipFill>
          <a:blip r:embed="rId5"/>
          <a:stretch>
            <a:fillRect/>
          </a:stretch>
        </p:blipFill>
        <p:spPr>
          <a:xfrm>
            <a:off x="11633200" y="6299200"/>
            <a:ext cx="406400" cy="406400"/>
          </a:xfrm>
          <a:prstGeom prst="rect">
            <a:avLst/>
          </a:prstGeom>
        </p:spPr>
      </p:pic>
    </p:spTree>
    <p:custDataLst>
      <p:tags r:id="rId1"/>
    </p:custDataLst>
    <p:extLst>
      <p:ext uri="{BB962C8B-B14F-4D97-AF65-F5344CB8AC3E}">
        <p14:creationId xmlns:p14="http://schemas.microsoft.com/office/powerpoint/2010/main" val="2454955793"/>
      </p:ext>
    </p:extLst>
  </p:cSld>
  <p:clrMapOvr>
    <a:masterClrMapping/>
  </p:clrMapOvr>
  <mc:AlternateContent xmlns:mc="http://schemas.openxmlformats.org/markup-compatibility/2006">
    <mc:Choice xmlns:p14="http://schemas.microsoft.com/office/powerpoint/2010/main" Requires="p14">
      <p:transition spd="med" p14:dur="700" advTm="58384">
        <p:fade/>
      </p:transition>
    </mc:Choice>
    <mc:Fallback>
      <p:transition spd="med" advTm="58384">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9" fill="hold" display="0">
                  <p:stCondLst>
                    <p:cond delay="indefinite"/>
                  </p:stCondLst>
                  <p:endCondLst>
                    <p:cond evt="onStopAudio" delay="0">
                      <p:tgtEl>
                        <p:sldTgt/>
                      </p:tgtEl>
                    </p:cond>
                  </p:endCondLst>
                </p:cTn>
                <p:tgtEl>
                  <p:spTgt spid="7"/>
                </p:tgtEl>
              </p:cMediaNode>
            </p:audio>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0.7|7|3.6"/>
</p:tagLst>
</file>

<file path=ppt/tags/tag2.xml><?xml version="1.0" encoding="utf-8"?>
<p:tagLst xmlns:a="http://schemas.openxmlformats.org/drawingml/2006/main" xmlns:r="http://schemas.openxmlformats.org/officeDocument/2006/relationships" xmlns:p="http://schemas.openxmlformats.org/presentationml/2006/main">
  <p:tag name="TIMING" val="|3.4|9.6"/>
</p:tagLst>
</file>

<file path=ppt/tags/tag3.xml><?xml version="1.0" encoding="utf-8"?>
<p:tagLst xmlns:a="http://schemas.openxmlformats.org/drawingml/2006/main" xmlns:r="http://schemas.openxmlformats.org/officeDocument/2006/relationships" xmlns:p="http://schemas.openxmlformats.org/presentationml/2006/main">
  <p:tag name="TIMING" val="|9.4|11.9"/>
</p:tagLst>
</file>

<file path=ppt/tags/tag4.xml><?xml version="1.0" encoding="utf-8"?>
<p:tagLst xmlns:a="http://schemas.openxmlformats.org/drawingml/2006/main" xmlns:r="http://schemas.openxmlformats.org/officeDocument/2006/relationships" xmlns:p="http://schemas.openxmlformats.org/presentationml/2006/main">
  <p:tag name="TIMING" val="|4.5|15.7"/>
</p:tagLst>
</file>

<file path=ppt/tags/tag5.xml><?xml version="1.0" encoding="utf-8"?>
<p:tagLst xmlns:a="http://schemas.openxmlformats.org/drawingml/2006/main" xmlns:r="http://schemas.openxmlformats.org/officeDocument/2006/relationships" xmlns:p="http://schemas.openxmlformats.org/presentationml/2006/main">
  <p:tag name="TIMING" val="|8.8|18.3"/>
</p:tagLst>
</file>

<file path=ppt/tags/tag6.xml><?xml version="1.0" encoding="utf-8"?>
<p:tagLst xmlns:a="http://schemas.openxmlformats.org/drawingml/2006/main" xmlns:r="http://schemas.openxmlformats.org/officeDocument/2006/relationships" xmlns:p="http://schemas.openxmlformats.org/presentationml/2006/main">
  <p:tag name="TIMING" val="|28.8|3|7.5"/>
</p:tagLst>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321</TotalTime>
  <Words>467</Words>
  <Application>Microsoft Office PowerPoint</Application>
  <PresentationFormat>Widescreen</PresentationFormat>
  <Paragraphs>55</Paragraphs>
  <Slides>7</Slides>
  <Notes>0</Notes>
  <HiddenSlides>0</HiddenSlides>
  <MMClips>7</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Arial</vt:lpstr>
      <vt:lpstr>Trebuchet MS</vt:lpstr>
      <vt:lpstr>Wingdings 3</vt:lpstr>
      <vt:lpstr>Facet</vt:lpstr>
      <vt:lpstr>The Bunt</vt:lpstr>
      <vt:lpstr>BUNT</vt:lpstr>
      <vt:lpstr>BUNT</vt:lpstr>
      <vt:lpstr>BUNT vs. SLAP HIT</vt:lpstr>
      <vt:lpstr>BUNT vs. SLAP HIT</vt:lpstr>
      <vt:lpstr>BUNT vs. SLAP HIT</vt:lpstr>
      <vt:lpstr>BUNT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New (and Improved?)  for 2019</dc:title>
  <dc:creator>Tom Hathaway</dc:creator>
  <cp:lastModifiedBy>Tom Hathaway</cp:lastModifiedBy>
  <cp:revision>14</cp:revision>
  <dcterms:created xsi:type="dcterms:W3CDTF">2019-02-04T17:19:34Z</dcterms:created>
  <dcterms:modified xsi:type="dcterms:W3CDTF">2019-02-05T20:50:52Z</dcterms:modified>
</cp:coreProperties>
</file>